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5" r:id="rId2"/>
    <p:sldId id="294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8" r:id="rId11"/>
    <p:sldId id="269" r:id="rId12"/>
    <p:sldId id="292" r:id="rId13"/>
    <p:sldId id="270" r:id="rId14"/>
    <p:sldId id="272" r:id="rId15"/>
    <p:sldId id="271" r:id="rId16"/>
    <p:sldId id="300" r:id="rId17"/>
    <p:sldId id="296" r:id="rId18"/>
    <p:sldId id="297" r:id="rId19"/>
    <p:sldId id="298" r:id="rId20"/>
    <p:sldId id="265" r:id="rId21"/>
    <p:sldId id="266" r:id="rId22"/>
    <p:sldId id="275" r:id="rId23"/>
    <p:sldId id="267" r:id="rId24"/>
    <p:sldId id="273" r:id="rId25"/>
    <p:sldId id="274" r:id="rId26"/>
    <p:sldId id="276" r:id="rId27"/>
    <p:sldId id="277" r:id="rId28"/>
    <p:sldId id="278" r:id="rId29"/>
    <p:sldId id="280" r:id="rId30"/>
    <p:sldId id="279" r:id="rId31"/>
    <p:sldId id="281" r:id="rId32"/>
    <p:sldId id="282" r:id="rId33"/>
    <p:sldId id="283" r:id="rId34"/>
    <p:sldId id="284" r:id="rId35"/>
    <p:sldId id="285" r:id="rId36"/>
    <p:sldId id="287" r:id="rId37"/>
    <p:sldId id="289" r:id="rId38"/>
    <p:sldId id="290" r:id="rId39"/>
    <p:sldId id="286" r:id="rId40"/>
    <p:sldId id="299" r:id="rId41"/>
    <p:sldId id="291" r:id="rId42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gyenes összekötő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Cím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5" name="Dátum helye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167CE-E47F-4A1D-8B24-FA8F43C2F215}" type="datetimeFigureOut">
              <a:rPr lang="hu-HU"/>
              <a:pPr>
                <a:defRPr/>
              </a:pPr>
              <a:t>2013.06.03.</a:t>
            </a:fld>
            <a:endParaRPr lang="hu-HU"/>
          </a:p>
        </p:txBody>
      </p:sp>
      <p:sp>
        <p:nvSpPr>
          <p:cNvPr id="6" name="Élőláb helye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F9AB2-8F1E-46FE-A943-9E7F8D568FC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560E5-C9BC-4BE8-A975-E09A56732AAF}" type="datetimeFigureOut">
              <a:rPr lang="hu-HU"/>
              <a:pPr>
                <a:defRPr/>
              </a:pPr>
              <a:t>2013.06.03.</a:t>
            </a:fld>
            <a:endParaRPr lang="hu-HU"/>
          </a:p>
        </p:txBody>
      </p:sp>
      <p:sp>
        <p:nvSpPr>
          <p:cNvPr id="5" name="Élőláb helye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AD961-B5B6-4A6B-8178-690DE105D71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E440E-0E88-42FD-8123-E5ADB4E7C6E4}" type="datetimeFigureOut">
              <a:rPr lang="hu-HU"/>
              <a:pPr>
                <a:defRPr/>
              </a:pPr>
              <a:t>2013.06.03.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FC470-511B-4DB0-8DBF-AC205D02AFF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ím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27" name="Tartalom helye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C9DC6-AF6C-4819-88C3-77A8B1EDA735}" type="datetimeFigureOut">
              <a:rPr lang="hu-HU"/>
              <a:pPr>
                <a:defRPr/>
              </a:pPr>
              <a:t>2013.06.03.</a:t>
            </a:fld>
            <a:endParaRPr lang="hu-HU"/>
          </a:p>
        </p:txBody>
      </p:sp>
      <p:sp>
        <p:nvSpPr>
          <p:cNvPr id="5" name="Élőláb helye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C17A8-4457-4B16-9DB0-6ABAC6DCD56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gyenes összekötő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Szöveg helye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Cím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5" name="Dátum helye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38DBD-1DF7-4F68-8F2E-CAC04179C798}" type="datetimeFigureOut">
              <a:rPr lang="hu-HU"/>
              <a:pPr>
                <a:defRPr/>
              </a:pPr>
              <a:t>2013.06.03.</a:t>
            </a:fld>
            <a:endParaRPr lang="hu-HU"/>
          </a:p>
        </p:txBody>
      </p:sp>
      <p:sp>
        <p:nvSpPr>
          <p:cNvPr id="7" name="Élőláb hely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A7D0B-865F-4BE7-8C7A-F7C69AF39EA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ím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14" name="Tartalom helye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13" name="Tartalom helye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FA023-F58D-4D4F-A357-AFE40644F72A}" type="datetimeFigureOut">
              <a:rPr lang="hu-HU"/>
              <a:pPr>
                <a:defRPr/>
              </a:pPr>
              <a:t>2013.06.03.</a:t>
            </a:fld>
            <a:endParaRPr lang="hu-HU"/>
          </a:p>
        </p:txBody>
      </p:sp>
      <p:sp>
        <p:nvSpPr>
          <p:cNvPr id="6" name="Élőláb helye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8AD46-61EF-4F98-93F0-FAF3701DA40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gyenes összekötő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Cím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5" name="Szöveg helye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28" name="Tartalom helye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8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56AE6-5F59-4359-BD83-37491B6A555B}" type="datetimeFigureOut">
              <a:rPr lang="hu-HU"/>
              <a:pPr>
                <a:defRPr/>
              </a:pPr>
              <a:t>2013.06.03.</a:t>
            </a:fld>
            <a:endParaRPr lang="hu-HU"/>
          </a:p>
        </p:txBody>
      </p:sp>
      <p:sp>
        <p:nvSpPr>
          <p:cNvPr id="9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9998B-CFD8-4E24-81CF-EA001A98131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ím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A875D-671A-432D-BD4F-625299C18C9C}" type="datetimeFigureOut">
              <a:rPr lang="hu-HU"/>
              <a:pPr>
                <a:defRPr/>
              </a:pPr>
              <a:t>2013.06.03.</a:t>
            </a:fld>
            <a:endParaRPr lang="hu-HU"/>
          </a:p>
        </p:txBody>
      </p:sp>
      <p:sp>
        <p:nvSpPr>
          <p:cNvPr id="4" name="Élőláb helye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C6467-840B-4F17-9763-065BE327644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B6C7E-1BEE-4B2B-889A-636D07BA8306}" type="datetimeFigureOut">
              <a:rPr lang="hu-HU"/>
              <a:pPr>
                <a:defRPr/>
              </a:pPr>
              <a:t>2013.06.03.</a:t>
            </a:fld>
            <a:endParaRPr lang="hu-HU"/>
          </a:p>
        </p:txBody>
      </p:sp>
      <p:sp>
        <p:nvSpPr>
          <p:cNvPr id="3" name="Élőláb hely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4CDA1-40F2-4FC9-9B90-4F553D9372D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gyenes összekötő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Cím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26" name="Szöveg helye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Tartalom helye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Dátum helye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454AB-3CB5-48BC-B5A7-4F68513568FE}" type="datetimeFigureOut">
              <a:rPr lang="hu-HU"/>
              <a:pPr>
                <a:defRPr/>
              </a:pPr>
              <a:t>2013.06.03.</a:t>
            </a:fld>
            <a:endParaRPr lang="hu-HU"/>
          </a:p>
        </p:txBody>
      </p:sp>
      <p:sp>
        <p:nvSpPr>
          <p:cNvPr id="7" name="Élőláb hely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556BD-3147-4D7C-BB89-6F7EF872083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ép hely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17" name="Cím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26" name="Szöveg helye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F050C-DDF1-474D-8C14-431A73418DC0}" type="datetimeFigureOut">
              <a:rPr lang="hu-HU"/>
              <a:pPr>
                <a:defRPr/>
              </a:pPr>
              <a:t>2013.06.03.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7FB55-5787-4D1A-8589-AD68556A475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gyenes összekötő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Szöveg helye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smtClean="0"/>
          </a:p>
        </p:txBody>
      </p:sp>
      <p:sp>
        <p:nvSpPr>
          <p:cNvPr id="11" name="Dátum helye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680DF4-3013-4C2F-8842-E58E93E3DF0B}" type="datetimeFigureOut">
              <a:rPr lang="hu-HU"/>
              <a:pPr>
                <a:defRPr/>
              </a:pPr>
              <a:t>2013.06.03.</a:t>
            </a:fld>
            <a:endParaRPr lang="hu-HU"/>
          </a:p>
        </p:txBody>
      </p:sp>
      <p:sp>
        <p:nvSpPr>
          <p:cNvPr id="28" name="Élőláb helye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3A586D-48F9-400F-A922-2E3D1D0E36C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10" name="Cím helye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9" name="Egyenes összekötő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Egyenes összekötő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1" r:id="rId4"/>
    <p:sldLayoutId id="2147483675" r:id="rId5"/>
    <p:sldLayoutId id="2147483670" r:id="rId6"/>
    <p:sldLayoutId id="2147483676" r:id="rId7"/>
    <p:sldLayoutId id="2147483677" r:id="rId8"/>
    <p:sldLayoutId id="2147483678" r:id="rId9"/>
    <p:sldLayoutId id="2147483669" r:id="rId10"/>
    <p:sldLayoutId id="214748367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google.hu/url?sa=i&amp;rct=j&amp;q=ker%C3%A9knyom&amp;source=images&amp;cd=&amp;cad=rja&amp;docid=HUmPUa3P3cbjEM&amp;tbnid=OQ40GwfLv8K0HM:&amp;ved=0CAUQjRw&amp;url=http://www.flickr.com/photos/53209095@N08/5266588181/&amp;ei=EPyfUeKaEOaX1AXRy4DABQ&amp;bvm=bv.47008514,d.bGE&amp;psig=AFQjCNEO3bisoJP8FdQZ1bmGmGDwQW7SZA&amp;ust=1369525205662403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hu/url?sa=i&amp;rct=j&amp;q=z&#225;rv&#233;s&#233;s+k&#233;pek&amp;source=images&amp;cd=&amp;cad=rja&amp;docid=THtiSCnjBCUC9M&amp;tbnid=MfEw9xBBBYgVzM:&amp;ved=0CAUQjRw&amp;url=http://hu.wikipedia.org/wiki/Forg%C3%A1csol%C3%A1s&amp;ei=YOifUZHBO-WQ0QX3g4GYCg&amp;bvm=bv.47008514,d.bGE&amp;psig=AFQjCNE1-YkQ25-EowHwtmZYFiI06SHqdA&amp;ust=1369520494522660" TargetMode="External"/><Relationship Id="rId7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hu/url?sa=i&amp;rct=j&amp;q=z&#225;rv&#233;s&#233;ses+bet&#246;r&#233;s+&amp;source=images&amp;cd=&amp;cad=rja&amp;docid=3bJCxpXNQj9JhM&amp;tbnid=w6x35O8U1qiM9M:&amp;ved=0CAUQjRw&amp;url=http://www.petervasara.hu/new/index.php?limitstart=210&amp;ei=7OqfUcCgFrLJ0AWN8oHYDQ&amp;psig=AFQjCNFEcS_wMX4Q_EeA-0jpPTyBhtxYhA&amp;ust=1369521114803399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www.google.hu/url?sa=i&amp;rct=j&amp;q=helysz&#237;nbiztos&#237;t&#225;s&amp;source=images&amp;cd=&amp;cad=rja&amp;docid=olH0pELbBWYQSM&amp;tbnid=eWJq5eWHMRPGEM:&amp;ved=0CAUQjRw&amp;url=http://labatlan.hu/polgarorseg&amp;ei=afOfUYbiLKO60QW4g4CADw&amp;psig=AFQjCNHwb0nb9H7_Y17sxXnUK-Y1ILWgqw&amp;ust=1369523380909284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Kép 4" descr="Nemzeti Közszolgálati Egyetem Rendészettudományi Kar"/>
          <p:cNvPicPr>
            <a:picLocks noGrp="1" noChangeAspect="1" noChangeArrowheads="1"/>
          </p:cNvPicPr>
          <p:nvPr>
            <p:ph type="subTitle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300788" y="4014788"/>
            <a:ext cx="2843212" cy="2843212"/>
          </a:xfrm>
          <a:noFill/>
        </p:spPr>
      </p:pic>
      <p:pic>
        <p:nvPicPr>
          <p:cNvPr id="59395" name="Kép 3" descr="http://profile.ak.fbcdn.net/hprofile-ak-prn1/s160x160/532483_395213387201534_1797406383_a.jpg"/>
          <p:cNvPicPr>
            <a:picLocks noGrp="1" noChangeAspect="1" noChangeArrowheads="1"/>
          </p:cNvPicPr>
          <p:nvPr>
            <p:ph type="ctrTitle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57663"/>
            <a:ext cx="2700338" cy="2700337"/>
          </a:xfrm>
          <a:noFill/>
        </p:spPr>
      </p:pic>
      <p:pic>
        <p:nvPicPr>
          <p:cNvPr id="59396" name="Kép 1" descr="http://www.iapacenter.com/web/images/kepek/iapa_color_w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1125538"/>
            <a:ext cx="31686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ím 3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450" y="450850"/>
            <a:ext cx="86995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2916238" y="4868863"/>
            <a:ext cx="3240087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hu-HU" sz="2800">
                <a:latin typeface="Times New Roman" pitchFamily="18" charset="0"/>
              </a:rPr>
              <a:t>Dr. Tihanyi Miklós </a:t>
            </a:r>
          </a:p>
          <a:p>
            <a:pPr marL="342900" indent="-342900" algn="ctr">
              <a:spcBef>
                <a:spcPct val="50000"/>
              </a:spcBef>
            </a:pPr>
            <a:r>
              <a:rPr lang="hu-HU" sz="2800">
                <a:latin typeface="Times New Roman" pitchFamily="18" charset="0"/>
              </a:rPr>
              <a:t> r. őrnagy.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u-HU" dirty="0" smtClean="0"/>
              <a:t>Leggyakoribb emberi nyomok</a:t>
            </a:r>
            <a:endParaRPr lang="hu-HU" dirty="0"/>
          </a:p>
        </p:txBody>
      </p:sp>
      <p:sp>
        <p:nvSpPr>
          <p:cNvPr id="21506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hu-HU" smtClean="0"/>
              <a:t>Ujjnyom</a:t>
            </a:r>
          </a:p>
          <a:p>
            <a:pPr marL="0" indent="0">
              <a:buFont typeface="Wingdings 2" pitchFamily="18" charset="2"/>
              <a:buNone/>
            </a:pPr>
            <a:endParaRPr lang="hu-HU" smtClean="0"/>
          </a:p>
          <a:p>
            <a:pPr marL="0" indent="0">
              <a:buFont typeface="Wingdings 2" pitchFamily="18" charset="2"/>
              <a:buNone/>
            </a:pPr>
            <a:endParaRPr lang="hu-HU" smtClean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4087813"/>
            <a:ext cx="51530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1557338"/>
            <a:ext cx="2743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Font typeface="Wingdings 2" pitchFamily="18" charset="2"/>
              <a:buNone/>
            </a:pPr>
            <a:r>
              <a:rPr lang="hu-HU" sz="2500" smtClean="0"/>
              <a:t>Lábnyom (leginkább lábbeli nyom)</a:t>
            </a:r>
          </a:p>
          <a:p>
            <a:pPr marL="0" indent="0">
              <a:lnSpc>
                <a:spcPct val="80000"/>
              </a:lnSpc>
              <a:buFont typeface="Wingdings 2" pitchFamily="18" charset="2"/>
              <a:buNone/>
            </a:pPr>
            <a:endParaRPr lang="hu-HU" sz="2500" smtClean="0"/>
          </a:p>
          <a:p>
            <a:pPr marL="0" indent="0">
              <a:lnSpc>
                <a:spcPct val="80000"/>
              </a:lnSpc>
              <a:buFont typeface="Wingdings 2" pitchFamily="18" charset="2"/>
              <a:buNone/>
            </a:pPr>
            <a:r>
              <a:rPr lang="hu-HU" sz="2500" smtClean="0"/>
              <a:t>Jelentősége: </a:t>
            </a:r>
          </a:p>
          <a:p>
            <a:pPr marL="0" indent="0">
              <a:lnSpc>
                <a:spcPct val="80000"/>
              </a:lnSpc>
              <a:buFontTx/>
              <a:buChar char="-"/>
            </a:pPr>
            <a:r>
              <a:rPr lang="hu-HU" sz="1900" smtClean="0"/>
              <a:t>Érkezés-távozás útvonala</a:t>
            </a:r>
          </a:p>
          <a:p>
            <a:pPr marL="0" indent="0">
              <a:lnSpc>
                <a:spcPct val="80000"/>
              </a:lnSpc>
              <a:buFontTx/>
              <a:buChar char="-"/>
            </a:pPr>
            <a:r>
              <a:rPr lang="hu-HU" sz="1900" smtClean="0"/>
              <a:t>Elkövetők száma</a:t>
            </a:r>
          </a:p>
          <a:p>
            <a:pPr marL="0" indent="0">
              <a:lnSpc>
                <a:spcPct val="80000"/>
              </a:lnSpc>
              <a:buFontTx/>
              <a:buChar char="-"/>
            </a:pPr>
            <a:r>
              <a:rPr lang="hu-HU" sz="1900" smtClean="0"/>
              <a:t>Elkövetők neme</a:t>
            </a:r>
          </a:p>
          <a:p>
            <a:pPr marL="0" indent="0">
              <a:lnSpc>
                <a:spcPct val="80000"/>
              </a:lnSpc>
              <a:buFontTx/>
              <a:buChar char="-"/>
            </a:pPr>
            <a:r>
              <a:rPr lang="hu-HU" sz="1900" smtClean="0"/>
              <a:t>Elkövetők mérete </a:t>
            </a:r>
          </a:p>
          <a:p>
            <a:pPr marL="0" indent="0">
              <a:lnSpc>
                <a:spcPct val="80000"/>
              </a:lnSpc>
              <a:buFont typeface="Wingdings 2" pitchFamily="18" charset="2"/>
              <a:buNone/>
            </a:pPr>
            <a:r>
              <a:rPr lang="hu-HU" sz="1400" smtClean="0"/>
              <a:t>    lábhossz= Lábbeli nyom hossza cm-ben </a:t>
            </a:r>
            <a:r>
              <a:rPr lang="hu-HU" sz="2000" smtClean="0"/>
              <a:t>- </a:t>
            </a:r>
            <a:r>
              <a:rPr lang="hu-HU" sz="1400" smtClean="0"/>
              <a:t>1-1,5 cm  </a:t>
            </a:r>
          </a:p>
          <a:p>
            <a:pPr marL="0" indent="0">
              <a:lnSpc>
                <a:spcPct val="80000"/>
              </a:lnSpc>
              <a:buFont typeface="Wingdings 2" pitchFamily="18" charset="2"/>
              <a:buNone/>
            </a:pPr>
            <a:r>
              <a:rPr lang="hu-HU" sz="1400" smtClean="0"/>
              <a:t>    cipőméret= lábhossz X 1,5</a:t>
            </a:r>
          </a:p>
          <a:p>
            <a:pPr marL="0" indent="0">
              <a:lnSpc>
                <a:spcPct val="80000"/>
              </a:lnSpc>
              <a:buFont typeface="Wingdings 2" pitchFamily="18" charset="2"/>
              <a:buNone/>
            </a:pPr>
            <a:r>
              <a:rPr lang="hu-HU" sz="1400" smtClean="0"/>
              <a:t>    testmagasság= lábhossz X 6,25    </a:t>
            </a:r>
          </a:p>
          <a:p>
            <a:pPr marL="0" indent="0">
              <a:lnSpc>
                <a:spcPct val="80000"/>
              </a:lnSpc>
              <a:buFontTx/>
              <a:buChar char="-"/>
            </a:pPr>
            <a:r>
              <a:rPr lang="hu-HU" sz="1900" smtClean="0"/>
              <a:t>Elkövetők kéz orientációja</a:t>
            </a:r>
          </a:p>
          <a:p>
            <a:pPr marL="0" indent="0">
              <a:lnSpc>
                <a:spcPct val="80000"/>
              </a:lnSpc>
              <a:buFontTx/>
              <a:buChar char="-"/>
            </a:pPr>
            <a:r>
              <a:rPr lang="hu-HU" sz="1900" smtClean="0"/>
              <a:t>Esetleg az elkövetők tömege</a:t>
            </a:r>
          </a:p>
          <a:p>
            <a:pPr marL="0" indent="0">
              <a:lnSpc>
                <a:spcPct val="80000"/>
              </a:lnSpc>
              <a:buFontTx/>
              <a:buChar char="-"/>
            </a:pPr>
            <a:r>
              <a:rPr lang="hu-HU" sz="1900" smtClean="0"/>
              <a:t>Elkövető által cipelt teher</a:t>
            </a:r>
          </a:p>
          <a:p>
            <a:pPr marL="0" indent="0">
              <a:lnSpc>
                <a:spcPct val="80000"/>
              </a:lnSpc>
              <a:buFontTx/>
              <a:buChar char="-"/>
            </a:pPr>
            <a:r>
              <a:rPr lang="hu-HU" sz="1900" smtClean="0"/>
              <a:t>Testi elváltozások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hu-HU" sz="1400" smtClean="0"/>
              <a:t>                         </a:t>
            </a:r>
          </a:p>
          <a:p>
            <a:pPr marL="0" indent="0">
              <a:lnSpc>
                <a:spcPct val="80000"/>
              </a:lnSpc>
              <a:buFont typeface="Wingdings 2" pitchFamily="18" charset="2"/>
              <a:buNone/>
            </a:pPr>
            <a:endParaRPr lang="hu-HU" sz="1400" smtClean="0"/>
          </a:p>
          <a:p>
            <a:pPr marL="0" indent="0">
              <a:lnSpc>
                <a:spcPct val="80000"/>
              </a:lnSpc>
              <a:buFont typeface="Wingdings 2" pitchFamily="18" charset="2"/>
              <a:buNone/>
            </a:pPr>
            <a:endParaRPr lang="hu-HU" sz="2500" smtClean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688" y="3609975"/>
            <a:ext cx="2093912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2575" y="115888"/>
            <a:ext cx="2306638" cy="349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hu-HU" cap="none" smtClean="0">
              <a:effectLst/>
            </a:endParaRPr>
          </a:p>
        </p:txBody>
      </p:sp>
      <p:pic>
        <p:nvPicPr>
          <p:cNvPr id="56324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260350"/>
            <a:ext cx="2022475" cy="4525963"/>
          </a:xfrm>
          <a:noFill/>
          <a:ln w="28575">
            <a:solidFill>
              <a:schemeClr val="bg1"/>
            </a:solidFill>
          </a:ln>
        </p:spPr>
      </p:pic>
      <p:pic>
        <p:nvPicPr>
          <p:cNvPr id="5632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260350"/>
            <a:ext cx="2019300" cy="45259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632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260350"/>
            <a:ext cx="1581150" cy="35814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632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9563" y="260350"/>
            <a:ext cx="1847850" cy="36004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632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2988" y="4941888"/>
            <a:ext cx="6781800" cy="15621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u-HU" sz="2400" dirty="0" smtClean="0"/>
              <a:t>Leggyakoribb Gépjármű nyomok</a:t>
            </a:r>
            <a:endParaRPr lang="hu-HU" sz="2400" dirty="0"/>
          </a:p>
        </p:txBody>
      </p:sp>
      <p:sp>
        <p:nvSpPr>
          <p:cNvPr id="23554" name="Tartalom hely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hu-HU" sz="2400" smtClean="0"/>
              <a:t>Milyen jármű</a:t>
            </a:r>
          </a:p>
        </p:txBody>
      </p:sp>
      <p:pic>
        <p:nvPicPr>
          <p:cNvPr id="23555" name="Picture 3" descr="E:\Tihanyi\kerékny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1752600"/>
            <a:ext cx="6804025" cy="510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u-HU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628775"/>
            <a:ext cx="8350250" cy="352901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u-HU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09913" y="2297113"/>
            <a:ext cx="6034087" cy="4525962"/>
          </a:xfrm>
        </p:spPr>
      </p:pic>
      <p:sp>
        <p:nvSpPr>
          <p:cNvPr id="25603" name="Szövegdoboz 3"/>
          <p:cNvSpPr txBox="1">
            <a:spLocks noChangeArrowheads="1"/>
          </p:cNvSpPr>
          <p:nvPr/>
        </p:nvSpPr>
        <p:spPr bwMode="auto">
          <a:xfrm>
            <a:off x="468313" y="1412875"/>
            <a:ext cx="25193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>
                <a:latin typeface="Franklin Gothic Book"/>
              </a:rPr>
              <a:t>Merről, merre,</a:t>
            </a:r>
          </a:p>
          <a:p>
            <a:r>
              <a:rPr lang="hu-HU" sz="2400">
                <a:latin typeface="Franklin Gothic Book"/>
              </a:rPr>
              <a:t>mikor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hu-HU" cap="none" smtClean="0">
              <a:effectLst/>
            </a:endParaRPr>
          </a:p>
        </p:txBody>
      </p:sp>
      <p:sp>
        <p:nvSpPr>
          <p:cNvPr id="6553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hu-HU" smtClean="0"/>
          </a:p>
        </p:txBody>
      </p:sp>
      <p:sp>
        <p:nvSpPr>
          <p:cNvPr id="65541" name="AutoShape 5" descr="2Q=="/>
          <p:cNvSpPr>
            <a:spLocks noChangeAspect="1" noChangeArrowheads="1"/>
          </p:cNvSpPr>
          <p:nvPr/>
        </p:nvSpPr>
        <p:spPr bwMode="auto">
          <a:xfrm>
            <a:off x="63500" y="-26988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endParaRPr lang="hu-HU"/>
          </a:p>
        </p:txBody>
      </p:sp>
      <p:sp>
        <p:nvSpPr>
          <p:cNvPr id="65543" name="AutoShape 7" descr="2Q=="/>
          <p:cNvSpPr>
            <a:spLocks noChangeAspect="1" noChangeArrowheads="1"/>
          </p:cNvSpPr>
          <p:nvPr/>
        </p:nvSpPr>
        <p:spPr bwMode="auto">
          <a:xfrm>
            <a:off x="63500" y="-26988"/>
            <a:ext cx="304800" cy="304801"/>
          </a:xfrm>
          <a:prstGeom prst="rect">
            <a:avLst/>
          </a:prstGeom>
          <a:noFill/>
        </p:spPr>
        <p:txBody>
          <a:bodyPr/>
          <a:lstStyle/>
          <a:p>
            <a:endParaRPr lang="hu-HU"/>
          </a:p>
        </p:txBody>
      </p:sp>
      <p:pic>
        <p:nvPicPr>
          <p:cNvPr id="65545" name="Picture 9" descr="5266588181_28db1623b2_z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1557338"/>
            <a:ext cx="6154738" cy="4619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hu-HU" cap="none" smtClean="0">
              <a:effectLst/>
            </a:endParaRPr>
          </a:p>
        </p:txBody>
      </p:sp>
      <p:sp>
        <p:nvSpPr>
          <p:cNvPr id="60419" name="Rectangle 3"/>
          <p:cNvSpPr>
            <a:spLocks noGrp="1"/>
          </p:cNvSpPr>
          <p:nvPr>
            <p:ph type="body" idx="4294967295"/>
          </p:nvPr>
        </p:nvSpPr>
        <p:spPr>
          <a:xfrm>
            <a:off x="304800" y="333375"/>
            <a:ext cx="8686800" cy="574675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hu-HU" smtClean="0"/>
              <a:t>Térfogati nyomok</a:t>
            </a:r>
          </a:p>
        </p:txBody>
      </p:sp>
      <p:pic>
        <p:nvPicPr>
          <p:cNvPr id="60421" name="Picture 5" descr="ANd9GcRCBb8xdKAKl4Xt7YIrPP1nzCZwB1ZH5Tngju8MFvLfb7YMaRF-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908050"/>
            <a:ext cx="3455988" cy="3233738"/>
          </a:xfrm>
          <a:prstGeom prst="rect">
            <a:avLst/>
          </a:prstGeom>
          <a:noFill/>
        </p:spPr>
      </p:pic>
      <p:pic>
        <p:nvPicPr>
          <p:cNvPr id="60423" name="Picture 7" descr="400px-Cutting_tool_-_geometry_and_part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196975"/>
            <a:ext cx="3810000" cy="2428875"/>
          </a:xfrm>
          <a:prstGeom prst="rect">
            <a:avLst/>
          </a:prstGeom>
          <a:noFill/>
        </p:spPr>
      </p:pic>
      <p:pic>
        <p:nvPicPr>
          <p:cNvPr id="60425" name="Picture 9" descr="ANd9GcTJXStxQOQRrYVU_aFuGS-Xgd1V9A55eDC6mdISS1SdmrIuxzE_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46550"/>
            <a:ext cx="4067175" cy="2711450"/>
          </a:xfrm>
          <a:prstGeom prst="rect">
            <a:avLst/>
          </a:prstGeom>
          <a:noFill/>
        </p:spPr>
      </p:pic>
      <p:sp>
        <p:nvSpPr>
          <p:cNvPr id="60427" name="AutoShape 11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hu-HU"/>
          </a:p>
        </p:txBody>
      </p:sp>
      <p:sp>
        <p:nvSpPr>
          <p:cNvPr id="60429" name="AutoShape 13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hu-HU"/>
          </a:p>
        </p:txBody>
      </p:sp>
      <p:sp>
        <p:nvSpPr>
          <p:cNvPr id="60431" name="AutoShape 15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hu-HU"/>
          </a:p>
        </p:txBody>
      </p:sp>
      <p:pic>
        <p:nvPicPr>
          <p:cNvPr id="60433" name="Picture 17" descr="ANd9GcR2qKUq3jQp01QiDhi_dCfVdsmXE0wyq_zRVMEKGmS4EiEUNE9Q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78375" y="3732213"/>
            <a:ext cx="4365625" cy="31257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hu-HU" cap="none" smtClean="0">
              <a:effectLst/>
            </a:endParaRPr>
          </a:p>
        </p:txBody>
      </p:sp>
      <p:sp>
        <p:nvSpPr>
          <p:cNvPr id="61443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hu-HU" smtClean="0"/>
              <a:t>réteglerakódás</a:t>
            </a:r>
          </a:p>
        </p:txBody>
      </p:sp>
      <p:pic>
        <p:nvPicPr>
          <p:cNvPr id="61445" name="Picture 5" descr="ANd9GcRMQXJvU1BgTTRUJ92Z21mmhgCsuVoRrtAL6eYBIlIdSNtYhkGAQ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8513" y="2505075"/>
            <a:ext cx="5626100" cy="42148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hu-HU" cap="none" smtClean="0">
              <a:effectLst/>
            </a:endParaRPr>
          </a:p>
        </p:txBody>
      </p:sp>
      <p:sp>
        <p:nvSpPr>
          <p:cNvPr id="6246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hu-HU" smtClean="0"/>
              <a:t>Réteg leválás</a:t>
            </a:r>
          </a:p>
        </p:txBody>
      </p:sp>
      <p:pic>
        <p:nvPicPr>
          <p:cNvPr id="62469" name="Picture 5" descr="ANd9GcSC5EL2bhpzotHPNfpUmA2GhIN35_CaXHxhDN8t5b1gFxbiY2znw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2473325"/>
            <a:ext cx="6588125" cy="4384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hu-HU" cap="none" dirty="0" smtClean="0"/>
              <a:t>HELYSZÍNBIZTOSÍTÁS</a:t>
            </a:r>
            <a:endParaRPr lang="hu-HU" cap="none" dirty="0"/>
          </a:p>
        </p:txBody>
      </p:sp>
      <p:sp>
        <p:nvSpPr>
          <p:cNvPr id="58371" name="Tartalom helye 4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 algn="just">
              <a:buFont typeface="Wingdings 2" pitchFamily="18" charset="2"/>
              <a:buNone/>
            </a:pPr>
            <a:r>
              <a:rPr lang="hu-HU" smtClean="0"/>
              <a:t>Alapvetően rendőrségi feladat, DE………</a:t>
            </a:r>
          </a:p>
          <a:p>
            <a:pPr marL="0" indent="0" algn="just">
              <a:buFont typeface="Wingdings 2" pitchFamily="18" charset="2"/>
              <a:buNone/>
            </a:pPr>
            <a:endParaRPr lang="hu-HU" smtClean="0"/>
          </a:p>
          <a:p>
            <a:pPr marL="0" indent="0" algn="ctr">
              <a:buFont typeface="Wingdings 2" pitchFamily="18" charset="2"/>
              <a:buNone/>
            </a:pPr>
            <a:r>
              <a:rPr lang="hu-HU" smtClean="0"/>
              <a:t>A legfontosabb kérdések</a:t>
            </a:r>
          </a:p>
          <a:p>
            <a:pPr marL="0" indent="0" algn="ctr">
              <a:buFont typeface="Wingdings 2" pitchFamily="18" charset="2"/>
              <a:buNone/>
            </a:pPr>
            <a:endParaRPr lang="hu-HU" smtClean="0"/>
          </a:p>
          <a:p>
            <a:pPr marL="0" indent="0" algn="just">
              <a:buFont typeface="Wingdings 2" pitchFamily="18" charset="2"/>
              <a:buNone/>
            </a:pPr>
            <a:r>
              <a:rPr lang="hu-HU" smtClean="0"/>
              <a:t>Melyik az a helyszín, amit biztosítani kell?</a:t>
            </a:r>
          </a:p>
          <a:p>
            <a:pPr marL="0" indent="0" algn="just">
              <a:buFont typeface="Wingdings 2" pitchFamily="18" charset="2"/>
              <a:buNone/>
            </a:pPr>
            <a:r>
              <a:rPr lang="hu-HU" smtClean="0"/>
              <a:t>Mit (avagy miért) kell egy helyszínen biztosítani?</a:t>
            </a:r>
          </a:p>
          <a:p>
            <a:pPr marL="0" indent="0" algn="just">
              <a:buFont typeface="Wingdings 2" pitchFamily="18" charset="2"/>
              <a:buNone/>
            </a:pPr>
            <a:r>
              <a:rPr lang="hu-HU" smtClean="0"/>
              <a:t>Hogyan kell biztosítani a helyszínt?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hu-HU" dirty="0" smtClean="0"/>
              <a:t>anyagmaradványok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dirty="0" smtClean="0"/>
              <a:t>Különösen: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hu-HU" dirty="0" smtClean="0"/>
              <a:t>Vér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hu-HU" dirty="0" smtClean="0"/>
              <a:t>Nyál</a:t>
            </a:r>
            <a:endParaRPr lang="hu-HU" dirty="0"/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hu-HU" dirty="0" smtClean="0"/>
              <a:t>Egyéb testnedvek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hu-HU" dirty="0" smtClean="0"/>
              <a:t>Szag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hu-HU" dirty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dirty="0" smtClean="0"/>
              <a:t>Jelentőségük: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hu-HU" dirty="0" smtClean="0"/>
              <a:t>egyedi azonosítás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hu-HU" dirty="0" smtClean="0"/>
              <a:t>Elhelyezkedésből történeti rekonstrukció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hu-HU" dirty="0" smtClean="0"/>
              <a:t>Mikro anyagmaradványok sokáig fennmaradnak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endParaRPr lang="hu-HU" dirty="0" smtClean="0"/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endParaRPr lang="hu-H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u-HU" dirty="0" smtClean="0"/>
              <a:t>i</a:t>
            </a:r>
            <a:endParaRPr lang="hu-HU" dirty="0"/>
          </a:p>
        </p:txBody>
      </p:sp>
      <p:sp>
        <p:nvSpPr>
          <p:cNvPr id="27650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hu-HU" smtClean="0"/>
              <a:t>Vér</a:t>
            </a:r>
          </a:p>
          <a:p>
            <a:pPr marL="0" indent="0">
              <a:buFont typeface="Wingdings 2" pitchFamily="18" charset="2"/>
              <a:buNone/>
            </a:pPr>
            <a:endParaRPr lang="hu-HU" smtClean="0"/>
          </a:p>
          <a:p>
            <a:pPr marL="0" indent="0">
              <a:buFont typeface="Wingdings 2" pitchFamily="18" charset="2"/>
              <a:buNone/>
            </a:pPr>
            <a:endParaRPr lang="hu-HU" smtClean="0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0313" y="1081088"/>
            <a:ext cx="25908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4363" y="1125538"/>
            <a:ext cx="34290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3997325"/>
            <a:ext cx="20574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 descr="http://www.crimescene-forensics.com/Crime_Scene_Forensics/Media/transparent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" y="-841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8" descr="http://www.crimescene-forensics.com/Crime_Scene_Forensics/Media/transparent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0" y="68263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10" descr="http://www.crimescene-forensics.com/Crime_Scene_Forensics/Media/transparent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" y="220663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888" y="4464050"/>
            <a:ext cx="28670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28674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smtClean="0"/>
          </a:p>
        </p:txBody>
      </p:sp>
      <p:pic>
        <p:nvPicPr>
          <p:cNvPr id="28675" name="Picture 2" descr="E:\Tihanyi\cigarettacsikk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7525" y="1341438"/>
            <a:ext cx="7356475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Szövegdoboz 4"/>
          <p:cNvSpPr txBox="1">
            <a:spLocks noChangeArrowheads="1"/>
          </p:cNvSpPr>
          <p:nvPr/>
        </p:nvSpPr>
        <p:spPr bwMode="auto">
          <a:xfrm>
            <a:off x="250825" y="1484313"/>
            <a:ext cx="13684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800">
                <a:latin typeface="Franklin Gothic Book"/>
              </a:rPr>
              <a:t>Nyál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hu-HU" dirty="0" smtClean="0"/>
              <a:t>Tárgyak</a:t>
            </a:r>
            <a:endParaRPr lang="hu-HU" dirty="0"/>
          </a:p>
        </p:txBody>
      </p:sp>
      <p:sp>
        <p:nvSpPr>
          <p:cNvPr id="29698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smtClean="0"/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1243013"/>
            <a:ext cx="4192588" cy="561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722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smtClean="0"/>
          </a:p>
        </p:txBody>
      </p:sp>
      <p:pic>
        <p:nvPicPr>
          <p:cNvPr id="30723" name="Picture 2" descr="E:\Tihanyi\helyszín 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30163"/>
            <a:ext cx="5408613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u-HU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1125538"/>
            <a:ext cx="7067550" cy="4905375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hu-HU" dirty="0" smtClean="0"/>
              <a:t>Hogyan, avagy a helyszínbiztosító feladatai</a:t>
            </a:r>
            <a:endParaRPr lang="hu-HU" dirty="0"/>
          </a:p>
        </p:txBody>
      </p:sp>
      <p:sp>
        <p:nvSpPr>
          <p:cNvPr id="32770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hu-HU" smtClean="0"/>
              <a:t>1. Életmentés, elsősegélynyújtás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838" y="3276600"/>
            <a:ext cx="5364162" cy="35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2043113"/>
            <a:ext cx="3671888" cy="361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3794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hu-HU" smtClean="0"/>
              <a:t>2. További veszélyhelyzet elhárítása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2425" y="2060575"/>
            <a:ext cx="4981575" cy="331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938" y="2060575"/>
            <a:ext cx="3806825" cy="380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4818" name="Tartalom helye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5187950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hu-HU" smtClean="0"/>
              <a:t>3. Elkövető elfogása, visszatartása</a:t>
            </a:r>
          </a:p>
          <a:p>
            <a:pPr marL="0" indent="0">
              <a:buFont typeface="Wingdings 2" pitchFamily="18" charset="2"/>
              <a:buNone/>
            </a:pPr>
            <a:endParaRPr lang="hu-HU" smtClean="0"/>
          </a:p>
          <a:p>
            <a:pPr marL="0" indent="0">
              <a:buFont typeface="Wingdings 2" pitchFamily="18" charset="2"/>
              <a:buNone/>
            </a:pPr>
            <a:r>
              <a:rPr lang="hu-HU" smtClean="0"/>
              <a:t>3/I. Meddig lehet visszatartani?</a:t>
            </a:r>
          </a:p>
          <a:p>
            <a:pPr marL="0" indent="0">
              <a:buFont typeface="Wingdings 2" pitchFamily="18" charset="2"/>
              <a:buNone/>
            </a:pPr>
            <a:r>
              <a:rPr lang="hu-HU" smtClean="0"/>
              <a:t>3/II. Milyen módon lehet visszatartani?</a:t>
            </a:r>
          </a:p>
        </p:txBody>
      </p:sp>
      <p:sp>
        <p:nvSpPr>
          <p:cNvPr id="8" name="Kanyar felfelé 7"/>
          <p:cNvSpPr/>
          <p:nvPr/>
        </p:nvSpPr>
        <p:spPr>
          <a:xfrm rot="5400000">
            <a:off x="1270001" y="3800475"/>
            <a:ext cx="576262" cy="554037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34820" name="Szövegdoboz 8"/>
          <p:cNvSpPr txBox="1">
            <a:spLocks noChangeArrowheads="1"/>
          </p:cNvSpPr>
          <p:nvPr/>
        </p:nvSpPr>
        <p:spPr bwMode="auto">
          <a:xfrm>
            <a:off x="2195513" y="4076700"/>
            <a:ext cx="1439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latin typeface="Franklin Gothic Book"/>
              </a:rPr>
              <a:t>Erőszak?</a:t>
            </a:r>
          </a:p>
        </p:txBody>
      </p:sp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1113" y="4262438"/>
            <a:ext cx="585787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Szövegdoboz 9"/>
          <p:cNvSpPr txBox="1">
            <a:spLocks noChangeArrowheads="1"/>
          </p:cNvSpPr>
          <p:nvPr/>
        </p:nvSpPr>
        <p:spPr bwMode="auto">
          <a:xfrm>
            <a:off x="2230438" y="4508500"/>
            <a:ext cx="1943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latin typeface="Franklin Gothic Book"/>
              </a:rPr>
              <a:t>Több elkövető</a:t>
            </a:r>
          </a:p>
        </p:txBody>
      </p:sp>
      <p:pic>
        <p:nvPicPr>
          <p:cNvPr id="3482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2225" y="4729163"/>
            <a:ext cx="585788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Szövegdoboz 10"/>
          <p:cNvSpPr txBox="1">
            <a:spLocks noChangeArrowheads="1"/>
          </p:cNvSpPr>
          <p:nvPr/>
        </p:nvSpPr>
        <p:spPr bwMode="auto">
          <a:xfrm>
            <a:off x="2265363" y="4986338"/>
            <a:ext cx="1873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latin typeface="Franklin Gothic Book"/>
              </a:rPr>
              <a:t>Időtényező</a:t>
            </a:r>
          </a:p>
        </p:txBody>
      </p:sp>
      <p:pic>
        <p:nvPicPr>
          <p:cNvPr id="348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8575" y="5180013"/>
            <a:ext cx="585788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6" name="Szövegdoboz 11"/>
          <p:cNvSpPr txBox="1">
            <a:spLocks noChangeArrowheads="1"/>
          </p:cNvSpPr>
          <p:nvPr/>
        </p:nvSpPr>
        <p:spPr bwMode="auto">
          <a:xfrm>
            <a:off x="2265363" y="5441950"/>
            <a:ext cx="25209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latin typeface="Franklin Gothic Book"/>
              </a:rPr>
              <a:t>Ellenséges környezet</a:t>
            </a:r>
          </a:p>
        </p:txBody>
      </p:sp>
      <p:pic>
        <p:nvPicPr>
          <p:cNvPr id="3482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8575" y="5626100"/>
            <a:ext cx="585788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8" name="Szövegdoboz 12"/>
          <p:cNvSpPr txBox="1">
            <a:spLocks noChangeArrowheads="1"/>
          </p:cNvSpPr>
          <p:nvPr/>
        </p:nvSpPr>
        <p:spPr bwMode="auto">
          <a:xfrm>
            <a:off x="2260600" y="5845175"/>
            <a:ext cx="208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latin typeface="Franklin Gothic Book"/>
              </a:rPr>
              <a:t>Lehet-e üldözni?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5842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hu-HU" smtClean="0"/>
              <a:t>4. Tanúk visszatartása</a:t>
            </a:r>
          </a:p>
        </p:txBody>
      </p:sp>
      <p:pic>
        <p:nvPicPr>
          <p:cNvPr id="35845" name="Picture 5" descr="ANd9GcT4DERkTH2l2fTv2ltjR-14_YcVXBI9OYqC7dB3Q-sqHtwmOLm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349500"/>
            <a:ext cx="8280400" cy="414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hu-HU" dirty="0" smtClean="0"/>
              <a:t>Melyik helyszínt kell biztosítani</a:t>
            </a:r>
            <a:endParaRPr lang="hu-HU" dirty="0"/>
          </a:p>
        </p:txBody>
      </p:sp>
      <p:sp>
        <p:nvSpPr>
          <p:cNvPr id="14338" name="Tartalom helye 2"/>
          <p:cNvSpPr>
            <a:spLocks noGrp="1"/>
          </p:cNvSpPr>
          <p:nvPr>
            <p:ph idx="1"/>
          </p:nvPr>
        </p:nvSpPr>
        <p:spPr>
          <a:xfrm>
            <a:off x="304800" y="2133600"/>
            <a:ext cx="8686800" cy="3946525"/>
          </a:xfrm>
        </p:spPr>
        <p:txBody>
          <a:bodyPr/>
          <a:lstStyle/>
          <a:p>
            <a:pPr>
              <a:buFontTx/>
              <a:buChar char="-"/>
            </a:pPr>
            <a:r>
              <a:rPr lang="hu-HU" smtClean="0"/>
              <a:t>Bűncselekmény</a:t>
            </a:r>
          </a:p>
          <a:p>
            <a:pPr>
              <a:buFontTx/>
              <a:buChar char="-"/>
            </a:pPr>
            <a:r>
              <a:rPr lang="hu-HU" smtClean="0"/>
              <a:t>Baleset (nem csak közlekedési)</a:t>
            </a:r>
          </a:p>
          <a:p>
            <a:pPr>
              <a:buFontTx/>
              <a:buChar char="-"/>
            </a:pPr>
            <a:r>
              <a:rPr lang="hu-HU" smtClean="0"/>
              <a:t>Ipari szerencsétlenség			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6866" name="Tartalom helye 2"/>
          <p:cNvSpPr>
            <a:spLocks noGrp="1"/>
          </p:cNvSpPr>
          <p:nvPr>
            <p:ph idx="1"/>
          </p:nvPr>
        </p:nvSpPr>
        <p:spPr>
          <a:xfrm>
            <a:off x="304800" y="1268413"/>
            <a:ext cx="8686800" cy="4811712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hu-HU" smtClean="0"/>
              <a:t>5. Forgalom zavartalanságának biztosítása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2133600"/>
            <a:ext cx="6840537" cy="453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7890" name="Tartalom helye 2"/>
          <p:cNvSpPr>
            <a:spLocks noGrp="1"/>
          </p:cNvSpPr>
          <p:nvPr>
            <p:ph idx="1"/>
          </p:nvPr>
        </p:nvSpPr>
        <p:spPr>
          <a:xfrm>
            <a:off x="304800" y="981075"/>
            <a:ext cx="8686800" cy="5099050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hu-HU" smtClean="0"/>
              <a:t>6. Illetéktelen eltávolítása, távoltartása</a:t>
            </a:r>
          </a:p>
          <a:p>
            <a:pPr marL="0" indent="0">
              <a:buFont typeface="Wingdings 2" pitchFamily="18" charset="2"/>
              <a:buNone/>
            </a:pPr>
            <a:endParaRPr lang="hu-HU" smtClean="0"/>
          </a:p>
        </p:txBody>
      </p:sp>
      <p:pic>
        <p:nvPicPr>
          <p:cNvPr id="37895" name="Picture 7" descr="Valika_keres_se_200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755775"/>
            <a:ext cx="6804025" cy="5102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8914" name="Tartalom helye 2"/>
          <p:cNvSpPr>
            <a:spLocks noGrp="1"/>
          </p:cNvSpPr>
          <p:nvPr>
            <p:ph idx="1"/>
          </p:nvPr>
        </p:nvSpPr>
        <p:spPr>
          <a:xfrm>
            <a:off x="304800" y="1052513"/>
            <a:ext cx="8686800" cy="5027612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hu-HU" smtClean="0"/>
              <a:t>7. Helyszín körülhatárolása</a:t>
            </a:r>
          </a:p>
        </p:txBody>
      </p:sp>
      <p:pic>
        <p:nvPicPr>
          <p:cNvPr id="38915" name="Picture 2" descr="E:\Tihanyi\helyszín 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75" y="2079625"/>
            <a:ext cx="6372225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9938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smtClean="0"/>
          </a:p>
        </p:txBody>
      </p:sp>
      <p:pic>
        <p:nvPicPr>
          <p:cNvPr id="39939" name="Picture 2" descr="E:\Tihanyi\helyszín 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350"/>
            <a:ext cx="9136063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40962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smtClean="0"/>
          </a:p>
        </p:txBody>
      </p:sp>
      <p:pic>
        <p:nvPicPr>
          <p:cNvPr id="40963" name="Picture 2" descr="E:\Tihanyi\helyszín 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476250"/>
            <a:ext cx="9172575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41986" name="Tartalom helye 2"/>
          <p:cNvSpPr>
            <a:spLocks noGrp="1"/>
          </p:cNvSpPr>
          <p:nvPr>
            <p:ph idx="1"/>
          </p:nvPr>
        </p:nvSpPr>
        <p:spPr>
          <a:xfrm>
            <a:off x="304800" y="1268413"/>
            <a:ext cx="8686800" cy="4811712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hu-HU" smtClean="0"/>
              <a:t>8. </a:t>
            </a:r>
            <a:r>
              <a:rPr lang="hu-HU" sz="2800" smtClean="0"/>
              <a:t>Helyszín eredeti állapotban történő megőrzése</a:t>
            </a:r>
          </a:p>
          <a:p>
            <a:pPr marL="0" indent="0">
              <a:buFont typeface="Wingdings 2" pitchFamily="18" charset="2"/>
              <a:buNone/>
            </a:pPr>
            <a:endParaRPr lang="hu-HU" sz="2800" smtClean="0"/>
          </a:p>
          <a:p>
            <a:pPr marL="0" indent="0">
              <a:buFont typeface="Wingdings 2" pitchFamily="18" charset="2"/>
              <a:buNone/>
            </a:pPr>
            <a:endParaRPr lang="hu-HU" sz="2800" smtClean="0"/>
          </a:p>
        </p:txBody>
      </p:sp>
      <p:pic>
        <p:nvPicPr>
          <p:cNvPr id="41987" name="Picture 2" descr="E:\Tihanyi\helyszín 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176463"/>
            <a:ext cx="6564313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4800" y="836613"/>
            <a:ext cx="8686800" cy="5905500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dirty="0" smtClean="0"/>
              <a:t>9. Ha az előző nem lehetséges, akkor a változásokat feljegyzi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hu-HU" sz="2000" dirty="0" smtClean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hu-HU" sz="2000" dirty="0" smtClean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dirty="0" smtClean="0"/>
              <a:t>Tipikus esetei: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hu-HU" sz="2000" dirty="0"/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hu-HU" dirty="0" smtClean="0"/>
              <a:t>Időjárás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hu-HU" dirty="0" smtClean="0"/>
              <a:t>Fizika törvényei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hu-HU" dirty="0" smtClean="0"/>
              <a:t>Sértett ellátása, elszállítása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hu-HU" dirty="0" smtClean="0"/>
              <a:t>Veszélyhelyzet elhárítása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endParaRPr lang="hu-HU" dirty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4800" y="333375"/>
            <a:ext cx="8686800" cy="5746750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dirty="0" smtClean="0"/>
              <a:t>Változások dokumentálása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hu-HU" dirty="0" smtClean="0"/>
              <a:t>Képi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hu-HU" sz="2000" dirty="0" smtClean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hu-HU" sz="1100" dirty="0" smtClean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hu-HU" sz="1100" dirty="0" smtClean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hu-HU" dirty="0"/>
          </a:p>
        </p:txBody>
      </p:sp>
      <p:pic>
        <p:nvPicPr>
          <p:cNvPr id="44035" name="Picture 3" descr="E:\Tihanyi\nyálmaradvány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3763" y="1646238"/>
            <a:ext cx="6948487" cy="521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45058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hu-HU" smtClean="0"/>
              <a:t>- Írásos (Ki, mikor, hova szállítottak)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6338" y="2349500"/>
            <a:ext cx="800100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dirty="0" smtClean="0"/>
              <a:t>10. Helyszín átadása</a:t>
            </a:r>
            <a:endParaRPr lang="hu-HU" dirty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hu-HU" dirty="0" smtClean="0"/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hu-HU" dirty="0" smtClean="0"/>
              <a:t>Kitől-kinek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hu-HU" dirty="0" smtClean="0"/>
              <a:t>Mikor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hu-HU" dirty="0" smtClean="0"/>
              <a:t>Mit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hu-HU" dirty="0" smtClean="0"/>
              <a:t>Hogyan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hu-HU" dirty="0" smtClean="0"/>
              <a:t>Mi változott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hu-HU" dirty="0" smtClean="0"/>
              <a:t>Miért változott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hu-HU" dirty="0" smtClean="0"/>
              <a:t>Ki változtatta meg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endParaRPr lang="hu-HU" dirty="0"/>
          </a:p>
        </p:txBody>
      </p:sp>
      <p:sp>
        <p:nvSpPr>
          <p:cNvPr id="4" name="Jobb oldali kapcsos zárójel 3"/>
          <p:cNvSpPr/>
          <p:nvPr/>
        </p:nvSpPr>
        <p:spPr>
          <a:xfrm>
            <a:off x="2843213" y="2997200"/>
            <a:ext cx="720725" cy="112236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46084" name="Szövegdoboz 4"/>
          <p:cNvSpPr txBox="1">
            <a:spLocks noChangeArrowheads="1"/>
          </p:cNvSpPr>
          <p:nvPr/>
        </p:nvSpPr>
        <p:spPr bwMode="auto">
          <a:xfrm>
            <a:off x="3708400" y="3535363"/>
            <a:ext cx="16557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3200">
                <a:latin typeface="Franklin Gothic Book"/>
              </a:rPr>
              <a:t>Talált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0200" y="482600"/>
            <a:ext cx="8686800" cy="8382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hu-HU" dirty="0" smtClean="0"/>
              <a:t>Mit kell a helyszínen biztosítani</a:t>
            </a:r>
            <a:endParaRPr lang="hu-HU" dirty="0"/>
          </a:p>
        </p:txBody>
      </p:sp>
      <p:sp>
        <p:nvSpPr>
          <p:cNvPr id="15362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hu-HU" smtClean="0"/>
              <a:t>Helyszíni környezet</a:t>
            </a:r>
          </a:p>
          <a:p>
            <a:pPr>
              <a:buFontTx/>
              <a:buChar char="-"/>
            </a:pPr>
            <a:r>
              <a:rPr lang="hu-HU" smtClean="0"/>
              <a:t>Nyomok</a:t>
            </a:r>
          </a:p>
          <a:p>
            <a:pPr>
              <a:buFontTx/>
              <a:buChar char="-"/>
            </a:pPr>
            <a:r>
              <a:rPr lang="hu-HU" smtClean="0"/>
              <a:t>Anyagmaradványok</a:t>
            </a:r>
          </a:p>
          <a:p>
            <a:pPr>
              <a:buFontTx/>
              <a:buChar char="-"/>
            </a:pPr>
            <a:r>
              <a:rPr lang="hu-HU" smtClean="0"/>
              <a:t>Tárgyak</a:t>
            </a:r>
          </a:p>
          <a:p>
            <a:pPr>
              <a:buFontTx/>
              <a:buChar char="-"/>
            </a:pPr>
            <a:r>
              <a:rPr lang="hu-HU" smtClean="0"/>
              <a:t>Tanúk</a:t>
            </a:r>
          </a:p>
          <a:p>
            <a:pPr>
              <a:buFontTx/>
              <a:buChar char="-"/>
            </a:pPr>
            <a:endParaRPr lang="hu-H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hu-HU" cap="none" smtClean="0">
                <a:effectLst/>
              </a:rPr>
              <a:t>ÖSSZEFOGLALÁS</a:t>
            </a:r>
          </a:p>
        </p:txBody>
      </p:sp>
      <p:sp>
        <p:nvSpPr>
          <p:cNvPr id="63491" name="Rectangle 3"/>
          <p:cNvSpPr>
            <a:spLocks noGrp="1"/>
          </p:cNvSpPr>
          <p:nvPr>
            <p:ph type="body" idx="4294967295"/>
          </p:nvPr>
        </p:nvSpPr>
        <p:spPr>
          <a:xfrm>
            <a:off x="304800" y="1196975"/>
            <a:ext cx="8686800" cy="4883150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 typeface="Wingdings 2" pitchFamily="18" charset="2"/>
              <a:buNone/>
            </a:pPr>
            <a:r>
              <a:rPr lang="hu-HU" sz="2400" u="sng" smtClean="0"/>
              <a:t>Mit</a:t>
            </a:r>
            <a:r>
              <a:rPr lang="hu-HU" sz="2400" smtClean="0"/>
              <a:t>  (bűncselekmény, baleset, ipari szerencsétlenség)</a:t>
            </a:r>
          </a:p>
          <a:p>
            <a:pPr marL="609600" indent="-609600">
              <a:lnSpc>
                <a:spcPct val="80000"/>
              </a:lnSpc>
              <a:buFont typeface="Wingdings 2" pitchFamily="18" charset="2"/>
              <a:buNone/>
            </a:pPr>
            <a:r>
              <a:rPr lang="hu-HU" sz="2400" u="sng" smtClean="0"/>
              <a:t>Miért</a:t>
            </a:r>
            <a:r>
              <a:rPr lang="hu-HU" sz="2400" smtClean="0"/>
              <a:t> (környezet, nyomok, anyagmaradványok, tárgyak, tanúk)</a:t>
            </a:r>
          </a:p>
          <a:p>
            <a:pPr marL="609600" indent="-609600">
              <a:lnSpc>
                <a:spcPct val="80000"/>
              </a:lnSpc>
              <a:buFont typeface="Wingdings 2" pitchFamily="18" charset="2"/>
              <a:buNone/>
            </a:pPr>
            <a:r>
              <a:rPr lang="hu-HU" sz="2400" u="sng" smtClean="0"/>
              <a:t>Hogyan:</a:t>
            </a:r>
            <a:r>
              <a:rPr lang="hu-HU" sz="2400" smtClean="0"/>
              <a:t> </a:t>
            </a:r>
          </a:p>
          <a:p>
            <a:pPr marL="609600" indent="-609600">
              <a:lnSpc>
                <a:spcPct val="80000"/>
              </a:lnSpc>
            </a:pPr>
            <a:r>
              <a:rPr lang="hu-HU" sz="2400" smtClean="0"/>
              <a:t>életmentés</a:t>
            </a:r>
          </a:p>
          <a:p>
            <a:pPr marL="609600" indent="-609600">
              <a:lnSpc>
                <a:spcPct val="80000"/>
              </a:lnSpc>
            </a:pPr>
            <a:r>
              <a:rPr lang="hu-HU" sz="2400" smtClean="0"/>
              <a:t>veszélyelhárítás</a:t>
            </a:r>
          </a:p>
          <a:p>
            <a:pPr marL="609600" indent="-609600">
              <a:lnSpc>
                <a:spcPct val="80000"/>
              </a:lnSpc>
            </a:pPr>
            <a:r>
              <a:rPr lang="hu-HU" sz="2400" smtClean="0"/>
              <a:t>elfogás</a:t>
            </a:r>
          </a:p>
          <a:p>
            <a:pPr marL="609600" indent="-609600">
              <a:lnSpc>
                <a:spcPct val="80000"/>
              </a:lnSpc>
            </a:pPr>
            <a:r>
              <a:rPr lang="hu-HU" sz="2400" smtClean="0"/>
              <a:t>tanú visszatartás</a:t>
            </a:r>
          </a:p>
          <a:p>
            <a:pPr marL="609600" indent="-609600">
              <a:lnSpc>
                <a:spcPct val="80000"/>
              </a:lnSpc>
            </a:pPr>
            <a:r>
              <a:rPr lang="hu-HU" sz="2400" smtClean="0"/>
              <a:t>forgalom zavartalansága</a:t>
            </a:r>
          </a:p>
          <a:p>
            <a:pPr marL="609600" indent="-609600">
              <a:lnSpc>
                <a:spcPct val="80000"/>
              </a:lnSpc>
            </a:pPr>
            <a:r>
              <a:rPr lang="hu-HU" sz="2400" smtClean="0"/>
              <a:t>illetéktelenek eltávolítása</a:t>
            </a:r>
          </a:p>
          <a:p>
            <a:pPr marL="609600" indent="-609600">
              <a:lnSpc>
                <a:spcPct val="80000"/>
              </a:lnSpc>
            </a:pPr>
            <a:r>
              <a:rPr lang="hu-HU" sz="2400" smtClean="0"/>
              <a:t>helyszín körülhatárolása</a:t>
            </a:r>
          </a:p>
          <a:p>
            <a:pPr marL="609600" indent="-609600">
              <a:lnSpc>
                <a:spcPct val="80000"/>
              </a:lnSpc>
            </a:pPr>
            <a:r>
              <a:rPr lang="hu-HU" sz="2400" smtClean="0"/>
              <a:t>eredeti állapot megőrzése</a:t>
            </a:r>
          </a:p>
          <a:p>
            <a:pPr marL="609600" indent="-609600">
              <a:lnSpc>
                <a:spcPct val="80000"/>
              </a:lnSpc>
            </a:pPr>
            <a:r>
              <a:rPr lang="hu-HU" sz="2400" smtClean="0"/>
              <a:t>változások dokumentálása</a:t>
            </a:r>
          </a:p>
          <a:p>
            <a:pPr marL="609600" indent="-609600">
              <a:lnSpc>
                <a:spcPct val="80000"/>
              </a:lnSpc>
            </a:pPr>
            <a:r>
              <a:rPr lang="hu-HU" sz="2400" smtClean="0"/>
              <a:t>átadás</a:t>
            </a:r>
          </a:p>
          <a:p>
            <a:pPr marL="609600" indent="-609600">
              <a:lnSpc>
                <a:spcPct val="80000"/>
              </a:lnSpc>
              <a:buFont typeface="Wingdings 2" pitchFamily="18" charset="2"/>
              <a:buNone/>
            </a:pPr>
            <a:endParaRPr lang="hu-HU" sz="2400" smtClean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525963"/>
          </a:xfrm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1016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Wingdings 2"/>
              <a:buNone/>
              <a:defRPr/>
            </a:pPr>
            <a:endParaRPr lang="hu-HU" dirty="0" smtClean="0"/>
          </a:p>
          <a:p>
            <a:pPr marL="0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Köszönöm megtisztelő figyelmüket!</a:t>
            </a:r>
            <a:endParaRPr lang="hu-H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hu-HU" dirty="0" smtClean="0"/>
              <a:t>Környezet</a:t>
            </a:r>
            <a:endParaRPr lang="hu-HU" dirty="0"/>
          </a:p>
        </p:txBody>
      </p:sp>
      <p:sp>
        <p:nvSpPr>
          <p:cNvPr id="16386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smtClean="0"/>
          </a:p>
        </p:txBody>
      </p:sp>
      <p:pic>
        <p:nvPicPr>
          <p:cNvPr id="16387" name="Picture 2" descr="F:\btki\miki\P12107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196975"/>
            <a:ext cx="8128000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7410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smtClean="0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925" y="0"/>
            <a:ext cx="11315700" cy="904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hu-HU" dirty="0" smtClean="0"/>
              <a:t>Nyomok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4800" y="1196975"/>
            <a:ext cx="8686800" cy="5545138"/>
          </a:xfrm>
        </p:spPr>
        <p:txBody>
          <a:bodyPr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dirty="0" smtClean="0"/>
              <a:t>Mit jelent az, hogy „nyom”?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hu-HU" sz="2000" dirty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dirty="0" smtClean="0"/>
              <a:t>Hétköznapokban</a:t>
            </a:r>
            <a:r>
              <a:rPr lang="hu-HU" sz="2400" dirty="0" smtClean="0"/>
              <a:t>: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sz="2400" dirty="0" smtClean="0"/>
              <a:t>Ki…….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sz="2400" dirty="0" smtClean="0"/>
              <a:t>Fekve…….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sz="2400" dirty="0" smtClean="0"/>
              <a:t>….</a:t>
            </a:r>
            <a:r>
              <a:rPr lang="hu-HU" sz="2400" dirty="0" err="1" smtClean="0"/>
              <a:t>-on</a:t>
            </a:r>
            <a:r>
              <a:rPr lang="hu-HU" sz="2400" dirty="0" smtClean="0"/>
              <a:t> van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sz="2400" dirty="0" smtClean="0"/>
              <a:t>…….</a:t>
            </a:r>
            <a:r>
              <a:rPr lang="hu-HU" sz="2400" dirty="0" err="1" smtClean="0"/>
              <a:t>-ra</a:t>
            </a:r>
            <a:r>
              <a:rPr lang="hu-HU" sz="2400" dirty="0" smtClean="0"/>
              <a:t> vezető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dirty="0" smtClean="0"/>
              <a:t>Kriminalisztikában:</a:t>
            </a:r>
          </a:p>
          <a:p>
            <a:pPr marL="0" indent="0" algn="just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sz="2800" dirty="0" smtClean="0"/>
              <a:t>A nyomhordozón keletkezett olyan tárgyiasult elváltozás, amelynek morfológiai jellemzői információval szolgálnak a nyomképző objektumról és a nyomképződési folyamatról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4800" y="549275"/>
            <a:ext cx="8686800" cy="5530850"/>
          </a:xfrm>
        </p:spPr>
        <p:txBody>
          <a:bodyPr>
            <a:normAutofit fontScale="85000" lnSpcReduction="20000"/>
          </a:bodyPr>
          <a:lstStyle/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dirty="0" smtClean="0"/>
              <a:t>Mire lehet következtetni a nyomokból?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hu-HU" dirty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hu-HU" dirty="0"/>
              <a:t>E</a:t>
            </a:r>
            <a:r>
              <a:rPr lang="hu-HU" dirty="0" smtClean="0"/>
              <a:t>lkövető személyek számára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hu-HU" dirty="0"/>
              <a:t>É</a:t>
            </a:r>
            <a:r>
              <a:rPr lang="hu-HU" dirty="0" smtClean="0"/>
              <a:t>rkezés, távozás iránya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hu-HU" dirty="0" smtClean="0"/>
              <a:t>Hogyan, hol mentek be a helyszínre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hu-HU" dirty="0" smtClean="0"/>
              <a:t>A helyszínen hol tevékenykedtek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hu-HU" dirty="0" smtClean="0"/>
              <a:t>Milyen módszerrel dolgoztak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hu-HU" dirty="0" smtClean="0"/>
              <a:t>Milyen eszközöket, milyen sorrendben használtak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hu-HU" dirty="0" smtClean="0"/>
              <a:t>Milyen öltözetet – elsősorban lábbelit – viseltek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hu-HU" dirty="0" smtClean="0"/>
              <a:t>Jellegzetes szokások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hu-HU" dirty="0" smtClean="0"/>
              <a:t>Helyszínismeret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hu-HU" dirty="0" smtClean="0"/>
              <a:t>Mennyi ideig tartózkodtak a helyszínen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hu-HU" dirty="0" smtClean="0"/>
              <a:t>Esetleges elkövetési idő (pl. eső előtt, után)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hu-HU" dirty="0" smtClean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4800" y="476250"/>
            <a:ext cx="8686800" cy="6265863"/>
          </a:xfrm>
        </p:spPr>
        <p:txBody>
          <a:bodyPr>
            <a:normAutofit fontScale="32500" lnSpcReduction="20000"/>
          </a:bodyPr>
          <a:lstStyle/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sz="5000" dirty="0" smtClean="0"/>
              <a:t>Mi kell a nyomhoz?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hu-HU" sz="2400" dirty="0"/>
          </a:p>
          <a:p>
            <a:pPr marL="514350" indent="-514350" fontAlgn="auto">
              <a:spcAft>
                <a:spcPts val="0"/>
              </a:spcAft>
              <a:buFont typeface="Wingdings 2"/>
              <a:buAutoNum type="arabicPeriod"/>
              <a:defRPr/>
            </a:pPr>
            <a:r>
              <a:rPr lang="hu-HU" sz="4500" dirty="0" smtClean="0"/>
              <a:t>Nyomképző</a:t>
            </a:r>
          </a:p>
          <a:p>
            <a:pPr marL="514350" indent="-514350" fontAlgn="auto">
              <a:spcAft>
                <a:spcPts val="0"/>
              </a:spcAft>
              <a:buFont typeface="Wingdings 2"/>
              <a:buAutoNum type="arabicPeriod"/>
              <a:defRPr/>
            </a:pPr>
            <a:r>
              <a:rPr lang="hu-HU" sz="4500" dirty="0" smtClean="0"/>
              <a:t>Nyomhordozó</a:t>
            </a:r>
          </a:p>
          <a:p>
            <a:pPr marL="514350" indent="-514350" fontAlgn="auto">
              <a:spcAft>
                <a:spcPts val="0"/>
              </a:spcAft>
              <a:buFont typeface="Wingdings 2"/>
              <a:buAutoNum type="arabicPeriod"/>
              <a:defRPr/>
            </a:pPr>
            <a:r>
              <a:rPr lang="hu-HU" sz="4500" dirty="0" smtClean="0"/>
              <a:t>Nyomképződési folyamat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hu-HU" sz="2000" dirty="0" smtClean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sz="4400" u="sng" dirty="0" smtClean="0"/>
              <a:t>Nyomfajták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hu-HU" sz="2400" u="sng" dirty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sz="4500" dirty="0" smtClean="0"/>
              <a:t>Nyomképző szerint: - emberi, 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sz="4500" dirty="0"/>
              <a:t> </a:t>
            </a:r>
            <a:r>
              <a:rPr lang="hu-HU" sz="4500" dirty="0" smtClean="0"/>
              <a:t>                                - állati,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sz="4500" dirty="0"/>
              <a:t> </a:t>
            </a:r>
            <a:r>
              <a:rPr lang="hu-HU" sz="4500" dirty="0" smtClean="0"/>
              <a:t>                                - eszköz, 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sz="4500" dirty="0"/>
              <a:t> </a:t>
            </a:r>
            <a:r>
              <a:rPr lang="hu-HU" sz="4500" dirty="0" smtClean="0"/>
              <a:t>                                - közlekedési eszköz,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sz="4500" dirty="0"/>
              <a:t> </a:t>
            </a:r>
            <a:r>
              <a:rPr lang="hu-HU" sz="4500" dirty="0" smtClean="0"/>
              <a:t>                                - egyéb tárgy, gép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sz="4500" dirty="0" smtClean="0"/>
              <a:t>Nyomhordozón való ábrázolódás szerint: - térfogati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sz="4500" dirty="0"/>
              <a:t> </a:t>
            </a:r>
            <a:r>
              <a:rPr lang="hu-HU" sz="4500" dirty="0" smtClean="0"/>
              <a:t>                                                                  - felületi: - réteg lerakódásos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sz="4500" dirty="0"/>
              <a:t> </a:t>
            </a:r>
            <a:r>
              <a:rPr lang="hu-HU" sz="4500" dirty="0" smtClean="0"/>
              <a:t>                                                                                 - réteg leválasztásos 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sz="4500" dirty="0"/>
              <a:t> </a:t>
            </a:r>
            <a:r>
              <a:rPr lang="hu-HU" sz="4500" dirty="0" smtClean="0"/>
              <a:t>                                                                                 - egyéb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sz="4500" dirty="0" smtClean="0"/>
              <a:t>Nyomképződési hatás szerint: - mechanikai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sz="4500" dirty="0"/>
              <a:t> </a:t>
            </a:r>
            <a:r>
              <a:rPr lang="hu-HU" sz="4500" dirty="0" smtClean="0"/>
              <a:t>                                                -  termikus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sz="4500" dirty="0"/>
              <a:t> </a:t>
            </a:r>
            <a:r>
              <a:rPr lang="hu-HU" sz="4500" dirty="0" smtClean="0"/>
              <a:t>                                                 - kémiai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sz="4500" dirty="0"/>
              <a:t> </a:t>
            </a:r>
            <a:r>
              <a:rPr lang="hu-HU" sz="4500" dirty="0" smtClean="0"/>
              <a:t>                                                 - fotokémiai  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sz="4500" dirty="0" smtClean="0"/>
              <a:t>Nyomképződéskor végbemenő mozgás szerint: - statikus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sz="4500" dirty="0" smtClean="0"/>
              <a:t>                                                                              - dinamikus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sz="4500" dirty="0" smtClean="0"/>
              <a:t>Észlelhetőség szerint: - szabad szemmel jól látható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hu-HU" sz="4500" dirty="0"/>
              <a:t> </a:t>
            </a:r>
            <a:r>
              <a:rPr lang="hu-HU" sz="4500" dirty="0" smtClean="0"/>
              <a:t>                                   - látens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hu-HU" sz="2000" dirty="0" smtClean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hu-HU" sz="2000" dirty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hu-HU" dirty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úra">
  <a:themeElements>
    <a:clrScheme name="Túr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úr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ú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úr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523</TotalTime>
  <Words>525</Words>
  <Application>Microsoft Office PowerPoint</Application>
  <PresentationFormat>Diavetítés a képernyőre (4:3 oldalarány)</PresentationFormat>
  <Paragraphs>168</Paragraphs>
  <Slides>41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41</vt:i4>
      </vt:variant>
    </vt:vector>
  </HeadingPairs>
  <TitlesOfParts>
    <vt:vector size="42" baseType="lpstr">
      <vt:lpstr>Túra</vt:lpstr>
      <vt:lpstr>1. dia</vt:lpstr>
      <vt:lpstr>HELYSZÍNBIZTOSÍTÁS</vt:lpstr>
      <vt:lpstr>Melyik helyszínt kell biztosítani</vt:lpstr>
      <vt:lpstr>Mit kell a helyszínen biztosítani</vt:lpstr>
      <vt:lpstr>Környezet</vt:lpstr>
      <vt:lpstr>6. dia</vt:lpstr>
      <vt:lpstr>Nyomok</vt:lpstr>
      <vt:lpstr>8. dia</vt:lpstr>
      <vt:lpstr>9. dia</vt:lpstr>
      <vt:lpstr>Leggyakoribb emberi nyomok</vt:lpstr>
      <vt:lpstr>11. dia</vt:lpstr>
      <vt:lpstr>12. dia</vt:lpstr>
      <vt:lpstr>Leggyakoribb Gépjármű nyomok</vt:lpstr>
      <vt:lpstr>14. dia</vt:lpstr>
      <vt:lpstr>15. dia</vt:lpstr>
      <vt:lpstr>16. dia</vt:lpstr>
      <vt:lpstr>17. dia</vt:lpstr>
      <vt:lpstr>18. dia</vt:lpstr>
      <vt:lpstr>19. dia</vt:lpstr>
      <vt:lpstr>anyagmaradványok</vt:lpstr>
      <vt:lpstr>i</vt:lpstr>
      <vt:lpstr>22. dia</vt:lpstr>
      <vt:lpstr>Tárgyak</vt:lpstr>
      <vt:lpstr>24. dia</vt:lpstr>
      <vt:lpstr>25. dia</vt:lpstr>
      <vt:lpstr>Hogyan, avagy a helyszínbiztosító feladatai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ÖSSZEFOGLALÁS</vt:lpstr>
      <vt:lpstr>41.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HELYSZÍNBIZTOSÍTÁS</dc:title>
  <dc:creator>TihanyiM</dc:creator>
  <cp:lastModifiedBy>BPSZ-Ági</cp:lastModifiedBy>
  <cp:revision>24</cp:revision>
  <dcterms:created xsi:type="dcterms:W3CDTF">2013-05-14T08:32:58Z</dcterms:created>
  <dcterms:modified xsi:type="dcterms:W3CDTF">2013-06-03T08:34:04Z</dcterms:modified>
</cp:coreProperties>
</file>